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3"/>
  </p:notesMasterIdLst>
  <p:sldIdLst>
    <p:sldId id="256" r:id="rId2"/>
    <p:sldId id="257" r:id="rId3"/>
    <p:sldId id="281" r:id="rId4"/>
    <p:sldId id="280" r:id="rId5"/>
    <p:sldId id="282" r:id="rId6"/>
    <p:sldId id="283" r:id="rId7"/>
    <p:sldId id="284" r:id="rId8"/>
    <p:sldId id="285" r:id="rId9"/>
    <p:sldId id="288" r:id="rId10"/>
    <p:sldId id="286" r:id="rId11"/>
    <p:sldId id="287" r:id="rId12"/>
    <p:sldId id="258" r:id="rId13"/>
    <p:sldId id="260" r:id="rId14"/>
    <p:sldId id="263" r:id="rId15"/>
    <p:sldId id="259" r:id="rId16"/>
    <p:sldId id="262" r:id="rId17"/>
    <p:sldId id="261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3" r:id="rId26"/>
    <p:sldId id="274" r:id="rId27"/>
    <p:sldId id="275" r:id="rId28"/>
    <p:sldId id="276" r:id="rId29"/>
    <p:sldId id="277" r:id="rId30"/>
    <p:sldId id="278" r:id="rId31"/>
    <p:sldId id="272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EE634"/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0E1BBC-B136-420F-8384-958C81349C86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54C1B-FE81-4989-92B8-983CBFA658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www.latinamericanstudies.org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mesoweb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mesoweb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mesoweb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Mesoweb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mesoweb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mesoweb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mesoweb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 of </a:t>
            </a:r>
            <a:r>
              <a:rPr lang="en-US" dirty="0" err="1" smtClean="0"/>
              <a:t>monte</a:t>
            </a:r>
            <a:r>
              <a:rPr lang="en-US" dirty="0" smtClean="0"/>
              <a:t> </a:t>
            </a:r>
            <a:r>
              <a:rPr lang="en-US" dirty="0" err="1" smtClean="0"/>
              <a:t>alban</a:t>
            </a:r>
            <a:r>
              <a:rPr lang="en-US" dirty="0" smtClean="0"/>
              <a:t>;</a:t>
            </a:r>
            <a:r>
              <a:rPr lang="en-US" baseline="0" dirty="0" smtClean="0"/>
              <a:t> latinamericanstudies.org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Building of the dancers; latinamericanstudies.org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Principal</a:t>
            </a:r>
            <a:r>
              <a:rPr lang="en-US" baseline="0" dirty="0" smtClean="0"/>
              <a:t> plaza + sunken patio; latinamericanstudies.org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http://www.famsi.org/research/pohl/pohl_olmec_zapotec_script.html - day signs</a:t>
            </a:r>
          </a:p>
          <a:p>
            <a:r>
              <a:rPr lang="en-US" dirty="0" smtClean="0"/>
              <a:t>http://www.ancientscripts.com/zapotec.html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http://www.ancientscripts.com/zapotec.html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mesoweb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yale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mesoweb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54C1B-FE81-4989-92B8-983CBFA6581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F20-C605-4787-85EB-A387EFD4639A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B983A-7245-4838-86F6-AD127AE067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F20-C605-4787-85EB-A387EFD4639A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B983A-7245-4838-86F6-AD127AE06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F20-C605-4787-85EB-A387EFD4639A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B983A-7245-4838-86F6-AD127AE06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F20-C605-4787-85EB-A387EFD4639A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B983A-7245-4838-86F6-AD127AE06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F20-C605-4787-85EB-A387EFD4639A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5AB983A-7245-4838-86F6-AD127AE06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F20-C605-4787-85EB-A387EFD4639A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B983A-7245-4838-86F6-AD127AE06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F20-C605-4787-85EB-A387EFD4639A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B983A-7245-4838-86F6-AD127AE06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F20-C605-4787-85EB-A387EFD4639A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B983A-7245-4838-86F6-AD127AE06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F20-C605-4787-85EB-A387EFD4639A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B983A-7245-4838-86F6-AD127AE06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F20-C605-4787-85EB-A387EFD4639A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B983A-7245-4838-86F6-AD127AE06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F20-C605-4787-85EB-A387EFD4639A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B983A-7245-4838-86F6-AD127AE06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865CF20-C605-4787-85EB-A387EFD4639A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AB983A-7245-4838-86F6-AD127AE067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catalogue.art.yale.edu/imageServer/imgSrv?objectId=52095&amp;size=larg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catalogue.art.yale.edu/imageServer/imgSrv?objectId=51754&amp;size=large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ecatalogue.art.yale.edu/imageServer/imgSrv?objectId=52380&amp;size=large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ecatalogue.art.yale.edu/imageServer/imgSrv?objectId=10767&amp;size=large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ecatalogue.art.yale.edu/imageServer/imgSrv?objectId=10829&amp;size=large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ecatalogue.art.yale.edu/imageServer/imgSrv?objectId=60490&amp;size=large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ecatalogue.art.yale.edu/imageServer/imgSrv?objectId=13364&amp;size=large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msi.org/" TargetMode="External"/><Relationship Id="rId7" Type="http://schemas.openxmlformats.org/officeDocument/2006/relationships/hyperlink" Target="http://www.oaxacainfo.com/oaxaca/teotitlan.htm" TargetMode="External"/><Relationship Id="rId2" Type="http://schemas.openxmlformats.org/officeDocument/2006/relationships/hyperlink" Target="http://www.mesoweb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ncientscripts.com/zapotec.html" TargetMode="External"/><Relationship Id="rId5" Type="http://schemas.openxmlformats.org/officeDocument/2006/relationships/hyperlink" Target="http://www.metmuseum.org/" TargetMode="External"/><Relationship Id="rId4" Type="http://schemas.openxmlformats.org/officeDocument/2006/relationships/hyperlink" Target="http://artgallery.yale.edu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www.latinamericanstudies.org/zapotecs/monte-alban-plaza.jpg" TargetMode="External"/><Relationship Id="rId7" Type="http://schemas.openxmlformats.org/officeDocument/2006/relationships/hyperlink" Target="http://www.latinamericanstudies.org/zapotecs/monte-alban-6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hyperlink" Target="http://www.latinamericanstudies.org/zapotecs/alban.gif" TargetMode="Externa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hyperlink" Target="http://www.latinamericanstudies.org/zapotecs/danzantes-5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hyperlink" Target="http://www.latinamericanstudies.org/zapotecs/monte-alban-15.jpg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8229600" cy="18288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4800000" scaled="0"/>
                </a:gradFill>
              </a:rPr>
              <a:t>Los </a:t>
            </a:r>
            <a:r>
              <a:rPr lang="en-US" sz="6000" dirty="0" err="1" smtClean="0"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4800000" scaled="0"/>
                </a:gradFill>
              </a:rPr>
              <a:t>Zapotecas</a:t>
            </a:r>
            <a:endParaRPr lang="en-US" sz="6000" dirty="0"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4800000" scaled="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Escritura</a:t>
            </a:r>
            <a:endParaRPr lang="en-US" dirty="0"/>
          </a:p>
        </p:txBody>
      </p:sp>
      <p:pic>
        <p:nvPicPr>
          <p:cNvPr id="44034" name="Picture 2" descr="Image - Figure 1 - Building J’s carved tablets.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200400"/>
            <a:ext cx="2313468" cy="3183672"/>
          </a:xfrm>
          <a:prstGeom prst="rect">
            <a:avLst/>
          </a:prstGeom>
          <a:noFill/>
        </p:spPr>
      </p:pic>
      <p:pic>
        <p:nvPicPr>
          <p:cNvPr id="44036" name="Picture 4" descr="http://www.ancientscripts.com/images/sjm_mon3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886200"/>
            <a:ext cx="2000250" cy="2571750"/>
          </a:xfrm>
          <a:prstGeom prst="rect">
            <a:avLst/>
          </a:prstGeom>
          <a:solidFill>
            <a:srgbClr val="FFFF66"/>
          </a:solidFill>
        </p:spPr>
      </p:pic>
      <p:pic>
        <p:nvPicPr>
          <p:cNvPr id="44038" name="Picture 6" descr="http://www.ancientscripts.com/images/zapotec_st12-1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1143000"/>
            <a:ext cx="2495550" cy="2590800"/>
          </a:xfrm>
          <a:prstGeom prst="rect">
            <a:avLst/>
          </a:prstGeom>
          <a:solidFill>
            <a:srgbClr val="FFFF66"/>
          </a:solidFill>
        </p:spPr>
      </p:pic>
      <p:pic>
        <p:nvPicPr>
          <p:cNvPr id="11" name="Picture 10" descr="ozwfigure2.jpg"/>
          <p:cNvPicPr>
            <a:picLocks noChangeAspect="1"/>
          </p:cNvPicPr>
          <p:nvPr/>
        </p:nvPicPr>
        <p:blipFill>
          <a:blip r:embed="rId6" cstate="print"/>
          <a:srcRect l="16510" r="32890"/>
          <a:stretch>
            <a:fillRect/>
          </a:stretch>
        </p:blipFill>
        <p:spPr>
          <a:xfrm>
            <a:off x="6553200" y="228600"/>
            <a:ext cx="1686560" cy="632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Ejemplos</a:t>
            </a:r>
            <a:r>
              <a:rPr lang="en-US" dirty="0" smtClean="0"/>
              <a:t> de </a:t>
            </a:r>
            <a:r>
              <a:rPr lang="en-US" dirty="0" err="1" smtClean="0"/>
              <a:t>Escritura</a:t>
            </a:r>
            <a:endParaRPr lang="en-US" dirty="0"/>
          </a:p>
        </p:txBody>
      </p:sp>
      <p:pic>
        <p:nvPicPr>
          <p:cNvPr id="5" name="Content Placeholder 4" descr="zapotec_genreg_amnh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b="8400"/>
          <a:stretch>
            <a:fillRect/>
          </a:stretch>
        </p:blipFill>
        <p:spPr>
          <a:xfrm>
            <a:off x="457200" y="1852661"/>
            <a:ext cx="4038600" cy="4021041"/>
          </a:xfrm>
          <a:prstGeom prst="rect">
            <a:avLst/>
          </a:prstGeom>
        </p:spPr>
      </p:pic>
      <p:pic>
        <p:nvPicPr>
          <p:cNvPr id="67586" name="Picture 2" descr="http://www.ancientscripts.com/images/zapotec_conquest_sla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2500" y="1958181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Pre-</a:t>
            </a:r>
            <a:r>
              <a:rPr lang="es-MX" dirty="0" smtClean="0">
                <a:latin typeface="Comic Sans MS" pitchFamily="66" charset="0"/>
              </a:rPr>
              <a:t>Clásica</a:t>
            </a:r>
            <a:endParaRPr lang="es-MX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</a:t>
            </a:r>
            <a:r>
              <a:rPr lang="en-US" dirty="0" err="1" smtClean="0"/>
              <a:t>Clásica</a:t>
            </a:r>
            <a:r>
              <a:rPr lang="en-US" dirty="0" smtClean="0"/>
              <a:t>: 1500 </a:t>
            </a:r>
            <a:r>
              <a:rPr lang="en-US" dirty="0" err="1" smtClean="0"/>
              <a:t>a.C</a:t>
            </a:r>
            <a:r>
              <a:rPr lang="en-US" dirty="0" smtClean="0"/>
              <a:t>. – 300 </a:t>
            </a:r>
            <a:r>
              <a:rPr lang="en-US" dirty="0" err="1" smtClean="0"/>
              <a:t>d.C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Entre 1500 y 500 </a:t>
            </a:r>
            <a:r>
              <a:rPr lang="en-US" dirty="0" err="1" smtClean="0"/>
              <a:t>a.C</a:t>
            </a:r>
            <a:r>
              <a:rPr lang="en-US" dirty="0" smtClean="0"/>
              <a:t>. la </a:t>
            </a:r>
            <a:r>
              <a:rPr lang="en-US" dirty="0" err="1" smtClean="0"/>
              <a:t>sociedad</a:t>
            </a:r>
            <a:r>
              <a:rPr lang="en-US" dirty="0" smtClean="0"/>
              <a:t> </a:t>
            </a:r>
            <a:r>
              <a:rPr lang="en-US" dirty="0" err="1" smtClean="0"/>
              <a:t>Zapoteca</a:t>
            </a:r>
            <a:r>
              <a:rPr lang="en-US" dirty="0" smtClean="0"/>
              <a:t> </a:t>
            </a:r>
            <a:r>
              <a:rPr lang="en-US" dirty="0" err="1" smtClean="0"/>
              <a:t>florec</a:t>
            </a:r>
            <a:r>
              <a:rPr lang="en-US" dirty="0" err="1" smtClean="0">
                <a:latin typeface="Times New Roman"/>
                <a:cs typeface="Times New Roman"/>
              </a:rPr>
              <a:t>ía</a:t>
            </a:r>
            <a:r>
              <a:rPr lang="en-US" dirty="0" smtClean="0">
                <a:latin typeface="Times New Roman"/>
                <a:cs typeface="Times New Roman"/>
              </a:rPr>
              <a:t> en la </a:t>
            </a:r>
            <a:r>
              <a:rPr lang="en-US" dirty="0" err="1" smtClean="0">
                <a:latin typeface="Times New Roman"/>
                <a:cs typeface="Times New Roman"/>
              </a:rPr>
              <a:t>valle</a:t>
            </a:r>
            <a:r>
              <a:rPr lang="en-US" dirty="0" smtClean="0">
                <a:latin typeface="Times New Roman"/>
                <a:cs typeface="Times New Roman"/>
              </a:rPr>
              <a:t> de Oaxaca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En 500 </a:t>
            </a:r>
            <a:r>
              <a:rPr lang="en-US" dirty="0" err="1" smtClean="0">
                <a:latin typeface="Times New Roman"/>
                <a:cs typeface="Times New Roman"/>
              </a:rPr>
              <a:t>a.C</a:t>
            </a:r>
            <a:r>
              <a:rPr lang="en-US" dirty="0" smtClean="0">
                <a:latin typeface="Times New Roman"/>
                <a:cs typeface="Times New Roman"/>
              </a:rPr>
              <a:t>. los </a:t>
            </a:r>
            <a:r>
              <a:rPr lang="en-US" dirty="0" err="1" smtClean="0">
                <a:latin typeface="Times New Roman"/>
                <a:cs typeface="Times New Roman"/>
              </a:rPr>
              <a:t>Zapotecas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fundaron</a:t>
            </a:r>
            <a:r>
              <a:rPr lang="en-US" dirty="0" smtClean="0">
                <a:latin typeface="Times New Roman"/>
                <a:cs typeface="Times New Roman"/>
              </a:rPr>
              <a:t> de Monte </a:t>
            </a:r>
            <a:r>
              <a:rPr lang="en-US" dirty="0" err="1" smtClean="0">
                <a:latin typeface="Times New Roman"/>
                <a:cs typeface="Times New Roman"/>
              </a:rPr>
              <a:t>Albán</a:t>
            </a:r>
            <a:r>
              <a:rPr lang="en-US" dirty="0" smtClean="0">
                <a:latin typeface="Times New Roman"/>
                <a:cs typeface="Times New Roman"/>
              </a:rPr>
              <a:t>. La ciudad </a:t>
            </a:r>
            <a:r>
              <a:rPr lang="en-US" dirty="0" err="1" smtClean="0">
                <a:latin typeface="Times New Roman"/>
                <a:cs typeface="Times New Roman"/>
              </a:rPr>
              <a:t>gobernó</a:t>
            </a:r>
            <a:r>
              <a:rPr lang="en-US" dirty="0" smtClean="0">
                <a:latin typeface="Times New Roman"/>
                <a:cs typeface="Times New Roman"/>
              </a:rPr>
              <a:t> la </a:t>
            </a:r>
            <a:r>
              <a:rPr lang="en-US" dirty="0" err="1" smtClean="0">
                <a:latin typeface="Times New Roman"/>
                <a:cs typeface="Times New Roman"/>
              </a:rPr>
              <a:t>valle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lvl="1"/>
            <a:r>
              <a:rPr lang="en-US" dirty="0" smtClean="0">
                <a:latin typeface="Times New Roman"/>
                <a:cs typeface="Times New Roman"/>
              </a:rPr>
              <a:t>Durante </a:t>
            </a:r>
            <a:r>
              <a:rPr lang="en-US" dirty="0" err="1" smtClean="0">
                <a:latin typeface="Times New Roman"/>
                <a:cs typeface="Times New Roman"/>
              </a:rPr>
              <a:t>esta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época</a:t>
            </a:r>
            <a:r>
              <a:rPr lang="en-US" dirty="0" smtClean="0">
                <a:latin typeface="Times New Roman"/>
                <a:cs typeface="Times New Roman"/>
              </a:rPr>
              <a:t>, los </a:t>
            </a:r>
            <a:r>
              <a:rPr lang="en-US" dirty="0" err="1" smtClean="0">
                <a:latin typeface="Times New Roman"/>
                <a:cs typeface="Times New Roman"/>
              </a:rPr>
              <a:t>Zapotecas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construyeron</a:t>
            </a:r>
            <a:r>
              <a:rPr lang="en-US" dirty="0" smtClean="0">
                <a:latin typeface="Times New Roman"/>
                <a:cs typeface="Times New Roman"/>
              </a:rPr>
              <a:t> los </a:t>
            </a:r>
            <a:r>
              <a:rPr lang="en-US" dirty="0" err="1" smtClean="0">
                <a:latin typeface="Times New Roman"/>
                <a:cs typeface="Times New Roman"/>
              </a:rPr>
              <a:t>edificios</a:t>
            </a:r>
            <a:r>
              <a:rPr lang="en-US" dirty="0" smtClean="0">
                <a:latin typeface="Times New Roman"/>
                <a:cs typeface="Times New Roman"/>
              </a:rPr>
              <a:t> y </a:t>
            </a:r>
            <a:r>
              <a:rPr lang="en-US" dirty="0" err="1" smtClean="0">
                <a:latin typeface="Times New Roman"/>
                <a:cs typeface="Times New Roman"/>
              </a:rPr>
              <a:t>muchas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tumbas</a:t>
            </a:r>
            <a:r>
              <a:rPr lang="en-US" dirty="0" smtClean="0">
                <a:latin typeface="Times New Roman"/>
                <a:cs typeface="Times New Roman"/>
              </a:rPr>
              <a:t>; </a:t>
            </a:r>
            <a:r>
              <a:rPr lang="en-US" dirty="0" err="1" smtClean="0">
                <a:latin typeface="Times New Roman"/>
                <a:cs typeface="Times New Roman"/>
              </a:rPr>
              <a:t>hicieron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urnas</a:t>
            </a:r>
            <a:r>
              <a:rPr lang="en-US" dirty="0" smtClean="0">
                <a:latin typeface="Times New Roman"/>
                <a:cs typeface="Times New Roman"/>
              </a:rPr>
              <a:t> y </a:t>
            </a:r>
            <a:r>
              <a:rPr lang="en-US" dirty="0" err="1" smtClean="0">
                <a:latin typeface="Times New Roman"/>
                <a:cs typeface="Times New Roman"/>
              </a:rPr>
              <a:t>pinturas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para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estas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tumbas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</a:p>
          <a:p>
            <a:pPr lvl="1"/>
            <a:r>
              <a:rPr lang="en-US" dirty="0" err="1" smtClean="0">
                <a:latin typeface="Times New Roman"/>
                <a:cs typeface="Times New Roman"/>
              </a:rPr>
              <a:t>Emepzaron</a:t>
            </a:r>
            <a:r>
              <a:rPr lang="en-US" dirty="0" smtClean="0">
                <a:latin typeface="Times New Roman"/>
                <a:cs typeface="Times New Roman"/>
              </a:rPr>
              <a:t> a </a:t>
            </a:r>
            <a:r>
              <a:rPr lang="en-US" dirty="0" err="1" smtClean="0">
                <a:latin typeface="Times New Roman"/>
                <a:cs typeface="Times New Roman"/>
              </a:rPr>
              <a:t>escribir</a:t>
            </a:r>
            <a:r>
              <a:rPr lang="en-US" dirty="0" smtClean="0">
                <a:latin typeface="Times New Roman"/>
                <a:cs typeface="Times New Roman"/>
              </a:rPr>
              <a:t> y </a:t>
            </a:r>
            <a:r>
              <a:rPr lang="en-US" dirty="0" err="1" smtClean="0">
                <a:latin typeface="Times New Roman"/>
                <a:cs typeface="Times New Roman"/>
              </a:rPr>
              <a:t>comerciar</a:t>
            </a:r>
            <a:r>
              <a:rPr lang="en-US" dirty="0" smtClean="0">
                <a:latin typeface="Times New Roman"/>
                <a:cs typeface="Times New Roman"/>
              </a:rPr>
              <a:t> con Teotihuacán y </a:t>
            </a:r>
            <a:r>
              <a:rPr lang="en-US" dirty="0" err="1" smtClean="0">
                <a:latin typeface="Times New Roman"/>
                <a:cs typeface="Times New Roman"/>
              </a:rPr>
              <a:t>otras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ciudades</a:t>
            </a:r>
            <a:r>
              <a:rPr lang="en-US" dirty="0" smtClean="0">
                <a:latin typeface="Times New Roman"/>
                <a:cs typeface="Times New Roman"/>
              </a:rPr>
              <a:t> de </a:t>
            </a:r>
            <a:r>
              <a:rPr lang="en-US" dirty="0" err="1" smtClean="0">
                <a:latin typeface="Times New Roman"/>
                <a:cs typeface="Times New Roman"/>
              </a:rPr>
              <a:t>Mesoamérica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Pre-</a:t>
            </a:r>
            <a:r>
              <a:rPr lang="en-US" dirty="0" err="1" smtClean="0"/>
              <a:t>Clásica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Céramica</a:t>
            </a:r>
            <a:endParaRPr lang="en-US" dirty="0"/>
          </a:p>
        </p:txBody>
      </p:sp>
      <p:pic>
        <p:nvPicPr>
          <p:cNvPr id="91138" name="Picture 2" descr="http://www.mesoweb.com/features/jpl/media2/MNA05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6183" b="12610"/>
          <a:stretch>
            <a:fillRect/>
          </a:stretch>
        </p:blipFill>
        <p:spPr bwMode="auto">
          <a:xfrm>
            <a:off x="2590800" y="1371600"/>
            <a:ext cx="3914152" cy="3962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0" y="5638800"/>
            <a:ext cx="472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Jarra</a:t>
            </a:r>
            <a:r>
              <a:rPr lang="en-US" dirty="0" smtClean="0"/>
              <a:t>: 400 </a:t>
            </a:r>
            <a:r>
              <a:rPr lang="en-US" dirty="0" err="1" smtClean="0"/>
              <a:t>a.C</a:t>
            </a:r>
            <a:r>
              <a:rPr lang="en-US" dirty="0" smtClean="0"/>
              <a:t>. – 100 </a:t>
            </a:r>
            <a:r>
              <a:rPr lang="en-US" dirty="0" err="1" smtClean="0"/>
              <a:t>d.C</a:t>
            </a:r>
            <a:r>
              <a:rPr lang="en-US" dirty="0" smtClean="0"/>
              <a:t>. ; Monte </a:t>
            </a:r>
            <a:r>
              <a:rPr lang="en-US" dirty="0" err="1" smtClean="0"/>
              <a:t>Albán</a:t>
            </a:r>
            <a:endParaRPr lang="en-US" dirty="0" smtClean="0"/>
          </a:p>
          <a:p>
            <a:r>
              <a:rPr lang="en-US" dirty="0" err="1" smtClean="0"/>
              <a:t>Museo</a:t>
            </a:r>
            <a:r>
              <a:rPr lang="en-US" dirty="0" smtClean="0"/>
              <a:t> </a:t>
            </a:r>
            <a:r>
              <a:rPr lang="en-US" dirty="0" err="1" smtClean="0"/>
              <a:t>Nacional</a:t>
            </a:r>
            <a:r>
              <a:rPr lang="en-US" dirty="0" smtClean="0"/>
              <a:t> de </a:t>
            </a:r>
            <a:r>
              <a:rPr lang="en-US" dirty="0" err="1" smtClean="0"/>
              <a:t>Antropología</a:t>
            </a:r>
            <a:r>
              <a:rPr lang="en-US" dirty="0" smtClean="0"/>
              <a:t>, México</a:t>
            </a:r>
          </a:p>
          <a:p>
            <a:r>
              <a:rPr lang="en-US" dirty="0" smtClean="0"/>
              <a:t>56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image of object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t="7986" b="12153"/>
          <a:stretch>
            <a:fillRect/>
          </a:stretch>
        </p:blipFill>
        <p:spPr bwMode="auto">
          <a:xfrm>
            <a:off x="2743200" y="1066800"/>
            <a:ext cx="4038600" cy="4206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05000" y="5486400"/>
            <a:ext cx="586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Jarra</a:t>
            </a:r>
            <a:r>
              <a:rPr lang="en-US" dirty="0" smtClean="0"/>
              <a:t>: 300 </a:t>
            </a:r>
            <a:r>
              <a:rPr lang="en-US" dirty="0" err="1" smtClean="0"/>
              <a:t>a.C</a:t>
            </a:r>
            <a:r>
              <a:rPr lang="en-US" dirty="0" smtClean="0"/>
              <a:t>. – 200 </a:t>
            </a:r>
            <a:r>
              <a:rPr lang="en-US" dirty="0" err="1" smtClean="0"/>
              <a:t>d.C</a:t>
            </a:r>
            <a:r>
              <a:rPr lang="en-US" dirty="0" smtClean="0"/>
              <a:t>. ; Monte </a:t>
            </a:r>
            <a:r>
              <a:rPr lang="en-US" dirty="0" err="1" smtClean="0"/>
              <a:t>Albán</a:t>
            </a:r>
            <a:endParaRPr lang="en-US" dirty="0" smtClean="0"/>
          </a:p>
          <a:p>
            <a:pPr algn="ctr"/>
            <a:r>
              <a:rPr lang="en-US" dirty="0" err="1" smtClean="0"/>
              <a:t>Galería</a:t>
            </a:r>
            <a:r>
              <a:rPr lang="en-US" dirty="0" smtClean="0"/>
              <a:t> de Arte de la Universidad de Yale</a:t>
            </a:r>
          </a:p>
          <a:p>
            <a:pPr algn="ctr"/>
            <a:r>
              <a:rPr lang="en-US" dirty="0" smtClean="0"/>
              <a:t>52095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http://www.mesoweb.com/features/jpl/media2/MNA05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5707" b="16305"/>
          <a:stretch>
            <a:fillRect/>
          </a:stretch>
        </p:blipFill>
        <p:spPr bwMode="auto">
          <a:xfrm>
            <a:off x="2209800" y="1025180"/>
            <a:ext cx="4648200" cy="44612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5000" y="5638800"/>
            <a:ext cx="571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Edificio</a:t>
            </a:r>
            <a:r>
              <a:rPr lang="en-US" dirty="0" smtClean="0"/>
              <a:t> con </a:t>
            </a:r>
            <a:r>
              <a:rPr lang="en-US" dirty="0" err="1" smtClean="0"/>
              <a:t>pajáro</a:t>
            </a:r>
            <a:r>
              <a:rPr lang="en-US" dirty="0" smtClean="0"/>
              <a:t>: 200 </a:t>
            </a:r>
            <a:r>
              <a:rPr lang="en-US" dirty="0" err="1" smtClean="0"/>
              <a:t>a.C</a:t>
            </a:r>
            <a:r>
              <a:rPr lang="en-US" dirty="0"/>
              <a:t> </a:t>
            </a:r>
            <a:r>
              <a:rPr lang="en-US" dirty="0" smtClean="0"/>
              <a:t>– 100 </a:t>
            </a:r>
            <a:r>
              <a:rPr lang="en-US" dirty="0" err="1" smtClean="0"/>
              <a:t>d.C</a:t>
            </a:r>
            <a:r>
              <a:rPr lang="en-US" dirty="0" smtClean="0"/>
              <a:t>. ; Monte </a:t>
            </a:r>
            <a:r>
              <a:rPr lang="en-US" dirty="0" err="1" smtClean="0"/>
              <a:t>Albán</a:t>
            </a:r>
            <a:endParaRPr lang="en-US" dirty="0" smtClean="0"/>
          </a:p>
          <a:p>
            <a:r>
              <a:rPr lang="en-US" dirty="0" err="1" smtClean="0"/>
              <a:t>Museo</a:t>
            </a:r>
            <a:r>
              <a:rPr lang="en-US" dirty="0" smtClean="0"/>
              <a:t> </a:t>
            </a:r>
            <a:r>
              <a:rPr lang="en-US" dirty="0" err="1" smtClean="0"/>
              <a:t>Nacional</a:t>
            </a:r>
            <a:r>
              <a:rPr lang="en-US" dirty="0" smtClean="0"/>
              <a:t> de </a:t>
            </a:r>
            <a:r>
              <a:rPr lang="en-US" dirty="0" err="1" smtClean="0"/>
              <a:t>Antropología</a:t>
            </a:r>
            <a:r>
              <a:rPr lang="en-US" dirty="0" smtClean="0"/>
              <a:t>, México</a:t>
            </a:r>
          </a:p>
          <a:p>
            <a:r>
              <a:rPr lang="en-US" dirty="0" smtClean="0"/>
              <a:t>57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http://www.mesoweb.com/features/jpl/media2/MNA06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5918" b="5310"/>
          <a:stretch>
            <a:fillRect/>
          </a:stretch>
        </p:blipFill>
        <p:spPr bwMode="auto">
          <a:xfrm>
            <a:off x="2057400" y="152400"/>
            <a:ext cx="4419600" cy="5715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0" y="5943600"/>
            <a:ext cx="571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Máscara</a:t>
            </a:r>
            <a:r>
              <a:rPr lang="en-US" dirty="0" smtClean="0"/>
              <a:t> de jade: 200 </a:t>
            </a:r>
            <a:r>
              <a:rPr lang="en-US" dirty="0" err="1" smtClean="0"/>
              <a:t>a.C</a:t>
            </a:r>
            <a:r>
              <a:rPr lang="en-US" dirty="0" smtClean="0"/>
              <a:t>. – 100 </a:t>
            </a:r>
            <a:r>
              <a:rPr lang="en-US" dirty="0" err="1" smtClean="0"/>
              <a:t>d.C</a:t>
            </a:r>
            <a:r>
              <a:rPr lang="en-US" dirty="0" smtClean="0"/>
              <a:t>. ; Monte </a:t>
            </a:r>
            <a:r>
              <a:rPr lang="en-US" dirty="0" err="1" smtClean="0"/>
              <a:t>Albán</a:t>
            </a:r>
            <a:endParaRPr lang="en-US" dirty="0" smtClean="0"/>
          </a:p>
          <a:p>
            <a:r>
              <a:rPr lang="en-US" dirty="0" err="1" smtClean="0"/>
              <a:t>Museo</a:t>
            </a:r>
            <a:r>
              <a:rPr lang="en-US" dirty="0" smtClean="0"/>
              <a:t> </a:t>
            </a:r>
            <a:r>
              <a:rPr lang="en-US" dirty="0" err="1" smtClean="0"/>
              <a:t>Nacional</a:t>
            </a:r>
            <a:r>
              <a:rPr lang="en-US" dirty="0" smtClean="0"/>
              <a:t> de </a:t>
            </a:r>
            <a:r>
              <a:rPr lang="en-US" dirty="0" err="1" smtClean="0"/>
              <a:t>Antropología</a:t>
            </a:r>
            <a:r>
              <a:rPr lang="en-US" dirty="0" smtClean="0"/>
              <a:t>, México</a:t>
            </a:r>
          </a:p>
          <a:p>
            <a:r>
              <a:rPr lang="en-US" dirty="0" smtClean="0"/>
              <a:t>64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1" name="Picture 1" descr="http://www.mesoweb.com/features/jpl/media2/MNA05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914400"/>
            <a:ext cx="3236100" cy="47085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62200" y="5715000"/>
            <a:ext cx="586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Soporte</a:t>
            </a:r>
            <a:r>
              <a:rPr lang="en-US" dirty="0" smtClean="0"/>
              <a:t> </a:t>
            </a:r>
            <a:r>
              <a:rPr lang="en-US" dirty="0" err="1" smtClean="0"/>
              <a:t>deVértebras</a:t>
            </a:r>
            <a:r>
              <a:rPr lang="en-US" dirty="0" smtClean="0"/>
              <a:t>: 200 </a:t>
            </a:r>
            <a:r>
              <a:rPr lang="en-US" dirty="0" err="1" smtClean="0"/>
              <a:t>a.C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smtClean="0"/>
              <a:t>– 100 </a:t>
            </a:r>
            <a:r>
              <a:rPr lang="en-US" dirty="0" err="1" smtClean="0"/>
              <a:t>d.C</a:t>
            </a:r>
            <a:r>
              <a:rPr lang="en-US" dirty="0" smtClean="0"/>
              <a:t>. ; Monte </a:t>
            </a:r>
            <a:r>
              <a:rPr lang="en-US" dirty="0" err="1" smtClean="0"/>
              <a:t>Albán</a:t>
            </a:r>
            <a:endParaRPr lang="en-US" dirty="0" smtClean="0"/>
          </a:p>
          <a:p>
            <a:r>
              <a:rPr lang="en-US" dirty="0" err="1" smtClean="0"/>
              <a:t>Museo</a:t>
            </a:r>
            <a:r>
              <a:rPr lang="en-US" dirty="0" smtClean="0"/>
              <a:t> </a:t>
            </a:r>
            <a:r>
              <a:rPr lang="en-US" dirty="0" err="1" smtClean="0"/>
              <a:t>Nacional</a:t>
            </a:r>
            <a:r>
              <a:rPr lang="en-US" dirty="0" smtClean="0"/>
              <a:t> de </a:t>
            </a:r>
            <a:r>
              <a:rPr lang="en-US" dirty="0" err="1" smtClean="0"/>
              <a:t>Antropología</a:t>
            </a:r>
            <a:r>
              <a:rPr lang="en-US" dirty="0" smtClean="0"/>
              <a:t>, México</a:t>
            </a:r>
          </a:p>
          <a:p>
            <a:r>
              <a:rPr lang="en-US" dirty="0" smtClean="0"/>
              <a:t>58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Clasica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Clasica</a:t>
            </a:r>
            <a:r>
              <a:rPr lang="en-US" dirty="0" smtClean="0"/>
              <a:t>- 300 </a:t>
            </a:r>
            <a:r>
              <a:rPr lang="en-US" dirty="0" err="1" smtClean="0"/>
              <a:t>d.C</a:t>
            </a:r>
            <a:r>
              <a:rPr lang="en-US" dirty="0" smtClean="0"/>
              <a:t>. – 950 </a:t>
            </a:r>
            <a:r>
              <a:rPr lang="en-US" dirty="0" err="1" smtClean="0"/>
              <a:t>d.C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La ciudad </a:t>
            </a:r>
            <a:r>
              <a:rPr lang="en-US" dirty="0" err="1" smtClean="0"/>
              <a:t>florecía</a:t>
            </a:r>
            <a:r>
              <a:rPr lang="en-US" dirty="0" smtClean="0"/>
              <a:t> </a:t>
            </a:r>
            <a:r>
              <a:rPr lang="en-US" dirty="0" err="1" smtClean="0"/>
              <a:t>hasta</a:t>
            </a:r>
            <a:r>
              <a:rPr lang="en-US" dirty="0" smtClean="0"/>
              <a:t> 750 </a:t>
            </a:r>
            <a:r>
              <a:rPr lang="en-US" dirty="0" err="1" smtClean="0"/>
              <a:t>d.C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Desarollaron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sístema</a:t>
            </a:r>
            <a:r>
              <a:rPr lang="en-US" dirty="0" smtClean="0"/>
              <a:t> de </a:t>
            </a:r>
            <a:r>
              <a:rPr lang="en-US" dirty="0" err="1" smtClean="0"/>
              <a:t>escritura</a:t>
            </a:r>
            <a:r>
              <a:rPr lang="en-US" dirty="0" smtClean="0"/>
              <a:t>, y </a:t>
            </a:r>
            <a:r>
              <a:rPr lang="en-US" dirty="0" err="1" smtClean="0"/>
              <a:t>comerciaron</a:t>
            </a:r>
            <a:r>
              <a:rPr lang="en-US" dirty="0" smtClean="0"/>
              <a:t> con Teotihuacán y </a:t>
            </a:r>
            <a:r>
              <a:rPr lang="en-US" dirty="0" err="1" smtClean="0"/>
              <a:t>otras</a:t>
            </a:r>
            <a:r>
              <a:rPr lang="en-US" dirty="0" smtClean="0"/>
              <a:t> </a:t>
            </a:r>
            <a:r>
              <a:rPr lang="en-US" dirty="0" err="1" smtClean="0"/>
              <a:t>ciudades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endParaRPr lang="en-US" dirty="0" smtClean="0"/>
          </a:p>
          <a:p>
            <a:pPr lvl="1"/>
            <a:r>
              <a:rPr lang="en-US" dirty="0" err="1" smtClean="0"/>
              <a:t>Construyeron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edificios</a:t>
            </a:r>
            <a:r>
              <a:rPr lang="en-US" dirty="0" smtClean="0"/>
              <a:t> en un </a:t>
            </a:r>
            <a:r>
              <a:rPr lang="en-US" dirty="0" err="1" smtClean="0"/>
              <a:t>estilo</a:t>
            </a:r>
            <a:r>
              <a:rPr lang="en-US" dirty="0" smtClean="0"/>
              <a:t> </a:t>
            </a:r>
            <a:r>
              <a:rPr lang="en-US" dirty="0" err="1" smtClean="0"/>
              <a:t>único</a:t>
            </a:r>
            <a:endParaRPr lang="en-US" dirty="0" smtClean="0"/>
          </a:p>
          <a:p>
            <a:pPr lvl="1"/>
            <a:r>
              <a:rPr lang="en-US" dirty="0" err="1" smtClean="0"/>
              <a:t>Produjeron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obras</a:t>
            </a:r>
            <a:r>
              <a:rPr lang="en-US" dirty="0" smtClean="0"/>
              <a:t> de arte</a:t>
            </a:r>
          </a:p>
          <a:p>
            <a:pPr lvl="1"/>
            <a:r>
              <a:rPr lang="en-US" dirty="0" smtClean="0"/>
              <a:t>En 750 </a:t>
            </a:r>
            <a:r>
              <a:rPr lang="en-US" dirty="0" err="1" smtClean="0"/>
              <a:t>d.C</a:t>
            </a:r>
            <a:r>
              <a:rPr lang="en-US" dirty="0" smtClean="0"/>
              <a:t>., la </a:t>
            </a:r>
            <a:r>
              <a:rPr lang="en-US" dirty="0" err="1" smtClean="0"/>
              <a:t>gente</a:t>
            </a:r>
            <a:r>
              <a:rPr lang="en-US" dirty="0" smtClean="0"/>
              <a:t> </a:t>
            </a:r>
            <a:r>
              <a:rPr lang="en-US" dirty="0" err="1" smtClean="0"/>
              <a:t>empezó</a:t>
            </a:r>
            <a:r>
              <a:rPr lang="en-US" dirty="0" smtClean="0"/>
              <a:t> a </a:t>
            </a:r>
            <a:r>
              <a:rPr lang="en-US" dirty="0" err="1" smtClean="0"/>
              <a:t>salir</a:t>
            </a:r>
            <a:r>
              <a:rPr lang="en-US" dirty="0" smtClean="0"/>
              <a:t> la ciudad </a:t>
            </a:r>
            <a:r>
              <a:rPr lang="en-US" dirty="0" err="1" smtClean="0"/>
              <a:t>porque</a:t>
            </a:r>
            <a:r>
              <a:rPr lang="en-US" dirty="0" smtClean="0"/>
              <a:t> no </a:t>
            </a:r>
            <a:r>
              <a:rPr lang="en-US" dirty="0" err="1" smtClean="0"/>
              <a:t>había</a:t>
            </a:r>
            <a:r>
              <a:rPr lang="en-US" dirty="0" smtClean="0"/>
              <a:t> comida </a:t>
            </a:r>
            <a:r>
              <a:rPr lang="en-US" dirty="0" err="1" smtClean="0"/>
              <a:t>ni</a:t>
            </a:r>
            <a:r>
              <a:rPr lang="en-US" dirty="0" smtClean="0"/>
              <a:t> </a:t>
            </a:r>
            <a:r>
              <a:rPr lang="en-US" dirty="0" err="1" smtClean="0"/>
              <a:t>tributos</a:t>
            </a:r>
            <a:r>
              <a:rPr lang="en-US" dirty="0" smtClean="0"/>
              <a:t> de la </a:t>
            </a:r>
            <a:r>
              <a:rPr lang="en-US" dirty="0" err="1" smtClean="0"/>
              <a:t>gente</a:t>
            </a:r>
            <a:r>
              <a:rPr lang="en-US" dirty="0" smtClean="0"/>
              <a:t> de Oaxaca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Clasica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Céramica</a:t>
            </a:r>
            <a:endParaRPr lang="en-US" dirty="0"/>
          </a:p>
        </p:txBody>
      </p:sp>
      <p:pic>
        <p:nvPicPr>
          <p:cNvPr id="95234" name="Picture 2" descr="http://www.mesoweb.com/features/jpl/media2/MNA05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676400"/>
            <a:ext cx="2797901" cy="40989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7400" y="5934670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Escultura</a:t>
            </a:r>
            <a:r>
              <a:rPr lang="en-US" dirty="0" smtClean="0"/>
              <a:t> de jaguar: 400-600 </a:t>
            </a:r>
            <a:r>
              <a:rPr lang="en-US" dirty="0" err="1" smtClean="0"/>
              <a:t>d.C</a:t>
            </a:r>
            <a:r>
              <a:rPr lang="en-US" dirty="0" smtClean="0"/>
              <a:t>. ; Monte </a:t>
            </a:r>
            <a:r>
              <a:rPr lang="en-US" dirty="0" err="1" smtClean="0"/>
              <a:t>Albán</a:t>
            </a:r>
            <a:endParaRPr lang="en-US" dirty="0" smtClean="0"/>
          </a:p>
          <a:p>
            <a:r>
              <a:rPr lang="en-US" dirty="0" err="1" smtClean="0"/>
              <a:t>Museo</a:t>
            </a:r>
            <a:r>
              <a:rPr lang="en-US" dirty="0" smtClean="0"/>
              <a:t> </a:t>
            </a:r>
            <a:r>
              <a:rPr lang="en-US" dirty="0" err="1" smtClean="0"/>
              <a:t>Nacional</a:t>
            </a:r>
            <a:r>
              <a:rPr lang="en-US" dirty="0" smtClean="0"/>
              <a:t> de </a:t>
            </a:r>
            <a:r>
              <a:rPr lang="en-US" dirty="0" err="1" smtClean="0"/>
              <a:t>Antropología</a:t>
            </a:r>
            <a:r>
              <a:rPr lang="en-US" dirty="0" smtClean="0"/>
              <a:t>, México</a:t>
            </a:r>
          </a:p>
          <a:p>
            <a:r>
              <a:rPr lang="en-US" dirty="0" smtClean="0"/>
              <a:t>59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Mapa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0" name="Picture 1" descr="http://www.famsi.org/maps/oaxac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76" t="2866" r="22082" b="7993"/>
          <a:stretch>
            <a:fillRect/>
          </a:stretch>
        </p:blipFill>
        <p:spPr bwMode="auto">
          <a:xfrm>
            <a:off x="1981200" y="1066800"/>
            <a:ext cx="4953000" cy="5602574"/>
          </a:xfrm>
          <a:prstGeom prst="rect">
            <a:avLst/>
          </a:prstGeom>
          <a:noFill/>
        </p:spPr>
      </p:pic>
      <p:cxnSp>
        <p:nvCxnSpPr>
          <p:cNvPr id="13" name="Straight Arrow Connector 12"/>
          <p:cNvCxnSpPr/>
          <p:nvPr/>
        </p:nvCxnSpPr>
        <p:spPr>
          <a:xfrm flipV="1">
            <a:off x="990600" y="4038600"/>
            <a:ext cx="2362200" cy="4572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3352800" y="3733800"/>
            <a:ext cx="7620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http://www.mesoweb.com/features/jpl/media2/MNA06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1328" b="10991"/>
          <a:stretch>
            <a:fillRect/>
          </a:stretch>
        </p:blipFill>
        <p:spPr bwMode="auto">
          <a:xfrm>
            <a:off x="2438400" y="609600"/>
            <a:ext cx="4357183" cy="4800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71600" y="5791200"/>
            <a:ext cx="624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Escultura</a:t>
            </a:r>
            <a:r>
              <a:rPr lang="en-US" dirty="0" smtClean="0"/>
              <a:t>: 400 – 600 </a:t>
            </a:r>
            <a:r>
              <a:rPr lang="en-US" dirty="0" err="1" smtClean="0"/>
              <a:t>d.C</a:t>
            </a:r>
            <a:r>
              <a:rPr lang="en-US" dirty="0" smtClean="0"/>
              <a:t>. ; Monte </a:t>
            </a:r>
            <a:r>
              <a:rPr lang="en-US" dirty="0" err="1" smtClean="0"/>
              <a:t>Albán</a:t>
            </a:r>
            <a:endParaRPr lang="en-US" dirty="0" smtClean="0"/>
          </a:p>
          <a:p>
            <a:r>
              <a:rPr lang="en-US" dirty="0" err="1" smtClean="0"/>
              <a:t>Museo</a:t>
            </a:r>
            <a:r>
              <a:rPr lang="en-US" dirty="0" smtClean="0"/>
              <a:t> </a:t>
            </a:r>
            <a:r>
              <a:rPr lang="en-US" dirty="0" err="1" smtClean="0"/>
              <a:t>Nacional</a:t>
            </a:r>
            <a:r>
              <a:rPr lang="en-US" dirty="0" smtClean="0"/>
              <a:t> de </a:t>
            </a:r>
            <a:r>
              <a:rPr lang="en-US" dirty="0" err="1" smtClean="0"/>
              <a:t>Antropología</a:t>
            </a:r>
            <a:r>
              <a:rPr lang="en-US" dirty="0" smtClean="0"/>
              <a:t>, México</a:t>
            </a:r>
          </a:p>
          <a:p>
            <a:r>
              <a:rPr lang="en-US" dirty="0" smtClean="0"/>
              <a:t>60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http://www.mesoweb.com/features/jpl/media2/MNA06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1301" r="673" b="6769"/>
          <a:stretch>
            <a:fillRect/>
          </a:stretch>
        </p:blipFill>
        <p:spPr bwMode="auto">
          <a:xfrm>
            <a:off x="2438400" y="533400"/>
            <a:ext cx="3962400" cy="46901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00200" y="5410200"/>
            <a:ext cx="586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Urna</a:t>
            </a:r>
            <a:r>
              <a:rPr lang="en-US" dirty="0" smtClean="0"/>
              <a:t> con </a:t>
            </a:r>
            <a:r>
              <a:rPr lang="en-US" dirty="0" err="1" smtClean="0"/>
              <a:t>tocado</a:t>
            </a:r>
            <a:r>
              <a:rPr lang="en-US" dirty="0" smtClean="0"/>
              <a:t> de jaguar: 500 – 700 </a:t>
            </a:r>
            <a:r>
              <a:rPr lang="en-US" dirty="0" err="1" smtClean="0"/>
              <a:t>d.C</a:t>
            </a:r>
            <a:r>
              <a:rPr lang="en-US" dirty="0" smtClean="0"/>
              <a:t>. ; Monte </a:t>
            </a:r>
            <a:r>
              <a:rPr lang="en-US" dirty="0" err="1" smtClean="0"/>
              <a:t>Albán</a:t>
            </a:r>
            <a:endParaRPr lang="en-US" dirty="0" smtClean="0"/>
          </a:p>
          <a:p>
            <a:r>
              <a:rPr lang="en-US" dirty="0" err="1" smtClean="0"/>
              <a:t>Museo</a:t>
            </a:r>
            <a:r>
              <a:rPr lang="en-US" dirty="0" smtClean="0"/>
              <a:t> </a:t>
            </a:r>
            <a:r>
              <a:rPr lang="en-US" dirty="0" err="1" smtClean="0"/>
              <a:t>Nacional</a:t>
            </a:r>
            <a:r>
              <a:rPr lang="en-US" dirty="0" smtClean="0"/>
              <a:t> de </a:t>
            </a:r>
            <a:r>
              <a:rPr lang="en-US" dirty="0" err="1" smtClean="0"/>
              <a:t>Antropología</a:t>
            </a:r>
            <a:r>
              <a:rPr lang="en-US" dirty="0" smtClean="0"/>
              <a:t>, México</a:t>
            </a:r>
          </a:p>
          <a:p>
            <a:r>
              <a:rPr lang="en-US" dirty="0" smtClean="0"/>
              <a:t>61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http://www.mesoweb.com/features/jpl/media2/MNA06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2947" b="9373"/>
          <a:stretch>
            <a:fillRect/>
          </a:stretch>
        </p:blipFill>
        <p:spPr bwMode="auto">
          <a:xfrm>
            <a:off x="2362200" y="228600"/>
            <a:ext cx="4191000" cy="47965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00200" y="5257800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Urna</a:t>
            </a:r>
            <a:r>
              <a:rPr lang="en-US" dirty="0" smtClean="0"/>
              <a:t> de </a:t>
            </a:r>
            <a:r>
              <a:rPr lang="en-US" dirty="0" err="1" smtClean="0"/>
              <a:t>Mujer</a:t>
            </a:r>
            <a:r>
              <a:rPr lang="en-US" dirty="0" smtClean="0"/>
              <a:t>: 400 – 600 </a:t>
            </a:r>
            <a:r>
              <a:rPr lang="en-US" dirty="0" err="1" smtClean="0"/>
              <a:t>d.C</a:t>
            </a:r>
            <a:r>
              <a:rPr lang="en-US" dirty="0" smtClean="0"/>
              <a:t>. ; Monte </a:t>
            </a:r>
            <a:r>
              <a:rPr lang="en-US" dirty="0" err="1" smtClean="0"/>
              <a:t>Albán</a:t>
            </a:r>
            <a:endParaRPr lang="en-US" dirty="0" smtClean="0"/>
          </a:p>
          <a:p>
            <a:r>
              <a:rPr lang="en-US" dirty="0" err="1" smtClean="0"/>
              <a:t>Museo</a:t>
            </a:r>
            <a:r>
              <a:rPr lang="en-US" dirty="0" smtClean="0"/>
              <a:t> </a:t>
            </a:r>
            <a:r>
              <a:rPr lang="en-US" dirty="0" err="1" smtClean="0"/>
              <a:t>Nacional</a:t>
            </a:r>
            <a:r>
              <a:rPr lang="en-US" dirty="0" smtClean="0"/>
              <a:t> de </a:t>
            </a:r>
            <a:r>
              <a:rPr lang="en-US" dirty="0" err="1" smtClean="0"/>
              <a:t>Antropología</a:t>
            </a:r>
            <a:r>
              <a:rPr lang="en-US" dirty="0" smtClean="0"/>
              <a:t>, México</a:t>
            </a:r>
          </a:p>
          <a:p>
            <a:r>
              <a:rPr lang="en-US" dirty="0" smtClean="0"/>
              <a:t>62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3" name="Picture 1" descr="http://www.mesoweb.com/features/jpl/media2/MNA06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6183" b="10991"/>
          <a:stretch>
            <a:fillRect/>
          </a:stretch>
        </p:blipFill>
        <p:spPr bwMode="auto">
          <a:xfrm>
            <a:off x="2362200" y="685799"/>
            <a:ext cx="4495800" cy="468739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52600" y="5410200"/>
            <a:ext cx="632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Máscara</a:t>
            </a:r>
            <a:r>
              <a:rPr lang="en-US" dirty="0" smtClean="0"/>
              <a:t> de </a:t>
            </a:r>
            <a:r>
              <a:rPr lang="en-US" dirty="0" err="1" smtClean="0"/>
              <a:t>Dualidad</a:t>
            </a:r>
            <a:r>
              <a:rPr lang="en-US" dirty="0" smtClean="0"/>
              <a:t>: 600-900 </a:t>
            </a:r>
            <a:r>
              <a:rPr lang="en-US" dirty="0" err="1" smtClean="0"/>
              <a:t>d.C</a:t>
            </a:r>
            <a:r>
              <a:rPr lang="en-US" dirty="0" smtClean="0"/>
              <a:t>. ; Monte </a:t>
            </a:r>
            <a:r>
              <a:rPr lang="en-US" dirty="0" err="1" smtClean="0"/>
              <a:t>Albán</a:t>
            </a:r>
            <a:endParaRPr lang="en-US" dirty="0" smtClean="0"/>
          </a:p>
          <a:p>
            <a:r>
              <a:rPr lang="en-US" dirty="0" err="1" smtClean="0"/>
              <a:t>Museo</a:t>
            </a:r>
            <a:r>
              <a:rPr lang="en-US" dirty="0" smtClean="0"/>
              <a:t> </a:t>
            </a:r>
            <a:r>
              <a:rPr lang="en-US" dirty="0" err="1" smtClean="0"/>
              <a:t>Nacional</a:t>
            </a:r>
            <a:r>
              <a:rPr lang="en-US" dirty="0" smtClean="0"/>
              <a:t> de </a:t>
            </a:r>
            <a:r>
              <a:rPr lang="en-US" dirty="0" err="1" smtClean="0"/>
              <a:t>Antropología</a:t>
            </a:r>
            <a:r>
              <a:rPr lang="en-US" dirty="0" smtClean="0"/>
              <a:t>, México</a:t>
            </a:r>
          </a:p>
          <a:p>
            <a:r>
              <a:rPr lang="en-US" dirty="0" smtClean="0"/>
              <a:t>63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image of object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t="5986" b="31028"/>
          <a:stretch>
            <a:fillRect/>
          </a:stretch>
        </p:blipFill>
        <p:spPr bwMode="auto">
          <a:xfrm>
            <a:off x="2133600" y="838200"/>
            <a:ext cx="4787590" cy="4267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76400" y="5334000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Escultura</a:t>
            </a:r>
            <a:r>
              <a:rPr lang="en-US" dirty="0" smtClean="0"/>
              <a:t>: 450 – 700 </a:t>
            </a:r>
            <a:r>
              <a:rPr lang="en-US" dirty="0" err="1" smtClean="0"/>
              <a:t>d.C</a:t>
            </a:r>
            <a:r>
              <a:rPr lang="en-US" dirty="0" smtClean="0"/>
              <a:t>. ; Monte </a:t>
            </a:r>
            <a:r>
              <a:rPr lang="en-US" dirty="0" err="1" smtClean="0"/>
              <a:t>Albán</a:t>
            </a:r>
            <a:endParaRPr lang="en-US" dirty="0" smtClean="0"/>
          </a:p>
          <a:p>
            <a:r>
              <a:rPr lang="en-US" dirty="0" err="1" smtClean="0"/>
              <a:t>Galería</a:t>
            </a:r>
            <a:r>
              <a:rPr lang="en-US" dirty="0" smtClean="0"/>
              <a:t> de Arte de la Universidad de Yale</a:t>
            </a:r>
          </a:p>
          <a:p>
            <a:r>
              <a:rPr lang="en-US" dirty="0" smtClean="0"/>
              <a:t>51754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image of object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381000"/>
            <a:ext cx="4495800" cy="53949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47800" y="5867400"/>
            <a:ext cx="670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Urna</a:t>
            </a:r>
            <a:r>
              <a:rPr lang="en-US" dirty="0" smtClean="0"/>
              <a:t>: 300-600 </a:t>
            </a:r>
            <a:r>
              <a:rPr lang="en-US" dirty="0" err="1" smtClean="0"/>
              <a:t>d.C</a:t>
            </a:r>
            <a:r>
              <a:rPr lang="en-US" dirty="0" smtClean="0"/>
              <a:t>. ; Monte </a:t>
            </a:r>
            <a:r>
              <a:rPr lang="en-US" dirty="0" err="1" smtClean="0"/>
              <a:t>Albán</a:t>
            </a:r>
            <a:endParaRPr lang="en-US" dirty="0" smtClean="0"/>
          </a:p>
          <a:p>
            <a:r>
              <a:rPr lang="en-US" dirty="0" err="1" smtClean="0"/>
              <a:t>Galería</a:t>
            </a:r>
            <a:r>
              <a:rPr lang="en-US" dirty="0" smtClean="0"/>
              <a:t> de Arte de la Universidad de Yale</a:t>
            </a:r>
          </a:p>
          <a:p>
            <a:r>
              <a:rPr lang="en-US" dirty="0" smtClean="0"/>
              <a:t>52380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image of object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t="22500" b="10000"/>
          <a:stretch>
            <a:fillRect/>
          </a:stretch>
        </p:blipFill>
        <p:spPr bwMode="auto">
          <a:xfrm>
            <a:off x="2286000" y="609600"/>
            <a:ext cx="4572000" cy="4114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28800" y="5029200"/>
            <a:ext cx="594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Urna</a:t>
            </a:r>
            <a:r>
              <a:rPr lang="en-US" dirty="0" smtClean="0"/>
              <a:t> del Dios de </a:t>
            </a:r>
            <a:r>
              <a:rPr lang="en-US" dirty="0" err="1" smtClean="0"/>
              <a:t>Maíz</a:t>
            </a:r>
            <a:r>
              <a:rPr lang="en-US" dirty="0" smtClean="0"/>
              <a:t>: 300-600 </a:t>
            </a:r>
            <a:r>
              <a:rPr lang="en-US" dirty="0" err="1" smtClean="0"/>
              <a:t>d.C</a:t>
            </a:r>
            <a:r>
              <a:rPr lang="en-US" dirty="0" smtClean="0"/>
              <a:t>. ; Monte </a:t>
            </a:r>
            <a:r>
              <a:rPr lang="en-US" dirty="0" err="1" smtClean="0"/>
              <a:t>Albán</a:t>
            </a:r>
            <a:endParaRPr lang="en-US" dirty="0" smtClean="0"/>
          </a:p>
          <a:p>
            <a:r>
              <a:rPr lang="en-US" dirty="0" err="1" smtClean="0"/>
              <a:t>Galería</a:t>
            </a:r>
            <a:r>
              <a:rPr lang="en-US" dirty="0" smtClean="0"/>
              <a:t> de Arte de la Universidad de Yale</a:t>
            </a:r>
          </a:p>
          <a:p>
            <a:r>
              <a:rPr lang="en-US" dirty="0" smtClean="0"/>
              <a:t>10767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image of object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533400"/>
            <a:ext cx="3765550" cy="48483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71600" y="5562600"/>
            <a:ext cx="579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Urna</a:t>
            </a:r>
            <a:r>
              <a:rPr lang="en-US" dirty="0" smtClean="0"/>
              <a:t> del Dios del Fuego: 300- 600 </a:t>
            </a:r>
            <a:r>
              <a:rPr lang="en-US" dirty="0" err="1" smtClean="0"/>
              <a:t>d.C</a:t>
            </a:r>
            <a:r>
              <a:rPr lang="en-US" dirty="0" smtClean="0"/>
              <a:t>. ; Monte </a:t>
            </a:r>
            <a:r>
              <a:rPr lang="en-US" dirty="0" err="1" smtClean="0"/>
              <a:t>Albán</a:t>
            </a:r>
            <a:endParaRPr lang="en-US" dirty="0" smtClean="0"/>
          </a:p>
          <a:p>
            <a:r>
              <a:rPr lang="en-US" dirty="0" err="1" smtClean="0"/>
              <a:t>Galería</a:t>
            </a:r>
            <a:r>
              <a:rPr lang="en-US" dirty="0" smtClean="0"/>
              <a:t> de Arte de la Universidad de Yale</a:t>
            </a:r>
          </a:p>
          <a:p>
            <a:r>
              <a:rPr lang="en-US" dirty="0" smtClean="0"/>
              <a:t>10829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image of object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685800"/>
            <a:ext cx="3594497" cy="47926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81200" y="5638800"/>
            <a:ext cx="594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Urna</a:t>
            </a:r>
            <a:r>
              <a:rPr lang="en-US" dirty="0" smtClean="0"/>
              <a:t> de </a:t>
            </a:r>
            <a:r>
              <a:rPr lang="en-US" dirty="0" err="1" smtClean="0"/>
              <a:t>Cocijo</a:t>
            </a:r>
            <a:r>
              <a:rPr lang="en-US" dirty="0" smtClean="0"/>
              <a:t>: 300 – 600 </a:t>
            </a:r>
            <a:r>
              <a:rPr lang="en-US" dirty="0" err="1" smtClean="0"/>
              <a:t>d.C</a:t>
            </a:r>
            <a:r>
              <a:rPr lang="en-US" dirty="0" smtClean="0"/>
              <a:t>. ; Monte </a:t>
            </a:r>
            <a:r>
              <a:rPr lang="en-US" dirty="0" err="1" smtClean="0"/>
              <a:t>Albán</a:t>
            </a:r>
            <a:endParaRPr lang="en-US" dirty="0" smtClean="0"/>
          </a:p>
          <a:p>
            <a:r>
              <a:rPr lang="en-US" dirty="0" err="1" smtClean="0"/>
              <a:t>Galería</a:t>
            </a:r>
            <a:r>
              <a:rPr lang="en-US" dirty="0" smtClean="0"/>
              <a:t> de Arte de la Universidad de Yale</a:t>
            </a:r>
          </a:p>
          <a:p>
            <a:r>
              <a:rPr lang="en-US" dirty="0" smtClean="0"/>
              <a:t>60490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Pos-</a:t>
            </a:r>
            <a:r>
              <a:rPr lang="en-US" dirty="0" err="1" smtClean="0"/>
              <a:t>Clásica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época</a:t>
            </a:r>
            <a:r>
              <a:rPr lang="en-US" dirty="0" smtClean="0"/>
              <a:t>, la </a:t>
            </a:r>
            <a:r>
              <a:rPr lang="en-US" dirty="0" err="1" smtClean="0"/>
              <a:t>gente</a:t>
            </a:r>
            <a:r>
              <a:rPr lang="en-US" dirty="0" smtClean="0"/>
              <a:t> </a:t>
            </a:r>
            <a:r>
              <a:rPr lang="en-US" dirty="0" err="1" smtClean="0"/>
              <a:t>habían</a:t>
            </a:r>
            <a:r>
              <a:rPr lang="en-US" dirty="0" smtClean="0"/>
              <a:t> </a:t>
            </a:r>
            <a:r>
              <a:rPr lang="en-US" dirty="0" err="1" smtClean="0"/>
              <a:t>abandanado</a:t>
            </a:r>
            <a:r>
              <a:rPr lang="en-US" dirty="0" smtClean="0"/>
              <a:t> la ciudad, y la </a:t>
            </a:r>
            <a:r>
              <a:rPr lang="en-US" dirty="0" err="1" smtClean="0"/>
              <a:t>cultura</a:t>
            </a:r>
            <a:r>
              <a:rPr lang="en-US" dirty="0" smtClean="0"/>
              <a:t> de la </a:t>
            </a:r>
            <a:r>
              <a:rPr lang="en-US" dirty="0" err="1" smtClean="0"/>
              <a:t>civilización</a:t>
            </a:r>
            <a:r>
              <a:rPr lang="en-US" dirty="0" smtClean="0"/>
              <a:t>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perdido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Los </a:t>
            </a:r>
            <a:r>
              <a:rPr lang="en-US" dirty="0" err="1" smtClean="0"/>
              <a:t>Zapotecas</a:t>
            </a:r>
            <a:r>
              <a:rPr lang="en-US" dirty="0" smtClean="0"/>
              <a:t> se </a:t>
            </a:r>
            <a:r>
              <a:rPr lang="en-US" dirty="0" err="1" smtClean="0"/>
              <a:t>movieron</a:t>
            </a:r>
            <a:r>
              <a:rPr lang="en-US" dirty="0" smtClean="0"/>
              <a:t> a la </a:t>
            </a:r>
            <a:r>
              <a:rPr lang="en-US" dirty="0" err="1" smtClean="0"/>
              <a:t>valle</a:t>
            </a:r>
            <a:r>
              <a:rPr lang="en-US" dirty="0" smtClean="0"/>
              <a:t> de Oaxaca, y </a:t>
            </a:r>
            <a:r>
              <a:rPr lang="en-US" dirty="0" err="1" smtClean="0"/>
              <a:t>dispersaron</a:t>
            </a:r>
            <a:r>
              <a:rPr lang="en-US" dirty="0" smtClean="0"/>
              <a:t> a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lugares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Los </a:t>
            </a:r>
            <a:r>
              <a:rPr lang="en-US" dirty="0" err="1" smtClean="0"/>
              <a:t>Mixtecas</a:t>
            </a:r>
            <a:r>
              <a:rPr lang="en-US" dirty="0" smtClean="0"/>
              <a:t> </a:t>
            </a:r>
            <a:r>
              <a:rPr lang="en-US" dirty="0" err="1" smtClean="0"/>
              <a:t>usaron</a:t>
            </a:r>
            <a:r>
              <a:rPr lang="en-US" dirty="0" smtClean="0"/>
              <a:t> los </a:t>
            </a:r>
            <a:r>
              <a:rPr lang="en-US" dirty="0" err="1" smtClean="0"/>
              <a:t>edificios</a:t>
            </a:r>
            <a:r>
              <a:rPr lang="en-US" dirty="0" smtClean="0"/>
              <a:t> de Monte </a:t>
            </a:r>
            <a:r>
              <a:rPr lang="en-US" dirty="0" err="1" smtClean="0"/>
              <a:t>Albán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tumbas</a:t>
            </a:r>
            <a:r>
              <a:rPr lang="en-US" dirty="0" smtClean="0"/>
              <a:t> de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nobleza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Chronología</a:t>
            </a:r>
            <a:r>
              <a:rPr lang="en-US" dirty="0" smtClean="0"/>
              <a:t> de </a:t>
            </a:r>
            <a:r>
              <a:rPr lang="en-US" dirty="0" err="1" smtClean="0"/>
              <a:t>Mesoamérica</a:t>
            </a:r>
            <a:endParaRPr lang="en-US" dirty="0"/>
          </a:p>
        </p:txBody>
      </p:sp>
      <p:pic>
        <p:nvPicPr>
          <p:cNvPr id="1026" name="Picture 2" descr="Mesoamerican Timelin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12" r="2490"/>
          <a:stretch>
            <a:fillRect/>
          </a:stretch>
        </p:blipFill>
        <p:spPr bwMode="auto">
          <a:xfrm>
            <a:off x="152400" y="1447800"/>
            <a:ext cx="8991600" cy="2209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76400" y="41148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Pre Clásica: 1500 a.C. – 200 d.C.</a:t>
            </a:r>
          </a:p>
          <a:p>
            <a:pPr algn="ctr"/>
            <a:r>
              <a:rPr lang="es-MX" sz="2400" dirty="0" smtClean="0"/>
              <a:t>Clásica: 200 d.C. – 950 d.C.</a:t>
            </a:r>
          </a:p>
          <a:p>
            <a:pPr algn="ctr"/>
            <a:r>
              <a:rPr lang="es-MX" sz="2400" dirty="0" smtClean="0"/>
              <a:t>Pos Clásica: 950 d.C. – 1521 d.C.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Pos-</a:t>
            </a:r>
            <a:r>
              <a:rPr lang="en-US" dirty="0" err="1" smtClean="0"/>
              <a:t>Clásica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Céramica</a:t>
            </a:r>
            <a:endParaRPr lang="en-US" dirty="0"/>
          </a:p>
        </p:txBody>
      </p:sp>
      <p:pic>
        <p:nvPicPr>
          <p:cNvPr id="108546" name="Picture 2" descr="image of object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t="14568" b="27160"/>
          <a:stretch>
            <a:fillRect/>
          </a:stretch>
        </p:blipFill>
        <p:spPr bwMode="auto">
          <a:xfrm>
            <a:off x="2286000" y="1600200"/>
            <a:ext cx="4732020" cy="350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00200" y="5257801"/>
            <a:ext cx="617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Taz</a:t>
            </a:r>
            <a:r>
              <a:rPr lang="en-US" dirty="0" err="1" smtClean="0">
                <a:latin typeface="Times New Roman"/>
                <a:cs typeface="Times New Roman"/>
              </a:rPr>
              <a:t>ón</a:t>
            </a:r>
            <a:r>
              <a:rPr lang="en-US" dirty="0" smtClean="0">
                <a:latin typeface="Times New Roman"/>
                <a:cs typeface="Times New Roman"/>
              </a:rPr>
              <a:t>: 900-1200 </a:t>
            </a:r>
            <a:r>
              <a:rPr lang="en-US" dirty="0" err="1" smtClean="0">
                <a:latin typeface="Times New Roman"/>
                <a:cs typeface="Times New Roman"/>
              </a:rPr>
              <a:t>d.C</a:t>
            </a:r>
            <a:r>
              <a:rPr lang="en-US" dirty="0" smtClean="0">
                <a:latin typeface="Times New Roman"/>
                <a:cs typeface="Times New Roman"/>
              </a:rPr>
              <a:t>. ; Monte </a:t>
            </a:r>
            <a:r>
              <a:rPr lang="en-US" dirty="0" err="1" smtClean="0">
                <a:latin typeface="Times New Roman"/>
                <a:cs typeface="Times New Roman"/>
              </a:rPr>
              <a:t>Albán</a:t>
            </a:r>
            <a:endParaRPr lang="en-US" dirty="0" smtClean="0">
              <a:latin typeface="Times New Roman"/>
              <a:cs typeface="Times New Roman"/>
            </a:endParaRPr>
          </a:p>
          <a:p>
            <a:pPr algn="ctr"/>
            <a:r>
              <a:rPr lang="en-US" dirty="0" err="1" smtClean="0"/>
              <a:t>Galería</a:t>
            </a:r>
            <a:r>
              <a:rPr lang="en-US" dirty="0" smtClean="0"/>
              <a:t> de Arte de la Universidad de Yale</a:t>
            </a:r>
          </a:p>
          <a:p>
            <a:pPr algn="ctr"/>
            <a:r>
              <a:rPr lang="en-US" dirty="0" smtClean="0">
                <a:latin typeface="Times New Roman"/>
                <a:cs typeface="Times New Roman"/>
              </a:rPr>
              <a:t>13364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Fuentes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www.mesoweb.com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www.famsi.org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http://artgallery.yale.edu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http://www.metmuseum.org/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http://www.ancientscripts.com/zapotec.html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7"/>
              </a:rPr>
              <a:t>http://www.oaxacainfo.com/oaxaca/teotitlan.htm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Historia</a:t>
            </a:r>
            <a:r>
              <a:rPr lang="en-US" dirty="0" smtClean="0"/>
              <a:t> de Monte </a:t>
            </a:r>
            <a:r>
              <a:rPr lang="en-US" dirty="0" err="1" smtClean="0"/>
              <a:t>Albán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s-ES" dirty="0" smtClean="0"/>
              <a:t>Monte </a:t>
            </a:r>
            <a:r>
              <a:rPr lang="es-ES" dirty="0" err="1" smtClean="0"/>
              <a:t>Albán</a:t>
            </a:r>
            <a:r>
              <a:rPr lang="es-ES" dirty="0" smtClean="0"/>
              <a:t> fue la ciudad más importante de la valle de Oaxaca desde 600 a.C. a 750 d.C. Significa “La Montaña Sagrada.”</a:t>
            </a:r>
            <a:endParaRPr lang="en-US" dirty="0" smtClean="0"/>
          </a:p>
          <a:p>
            <a:pPr lvl="0"/>
            <a:r>
              <a:rPr lang="es-ES" dirty="0" smtClean="0"/>
              <a:t>Los Olmecas y los Zapotecas construyeron la cuidad; le mejoraron por cientos años</a:t>
            </a:r>
            <a:endParaRPr lang="en-US" dirty="0" smtClean="0"/>
          </a:p>
          <a:p>
            <a:pPr lvl="0"/>
            <a:r>
              <a:rPr lang="es-ES" dirty="0" smtClean="0"/>
              <a:t>La ciudad florecía entre 250 y 750 d.C.; tenía 25,000 personas y gobernaba miles más en la valle. Los sacerdotes y guerreros recibían dadas (comida y dinero) de la gente de Oaxaca.</a:t>
            </a:r>
            <a:endParaRPr lang="en-US" dirty="0" smtClean="0"/>
          </a:p>
          <a:p>
            <a:pPr lvl="0"/>
            <a:r>
              <a:rPr lang="es-ES" dirty="0" smtClean="0"/>
              <a:t>Cerca 750 d.C., personas empezaron a salir la ciudad porque no habían suficiente comida.</a:t>
            </a:r>
            <a:endParaRPr lang="en-US" dirty="0" smtClean="0"/>
          </a:p>
          <a:p>
            <a:pPr lvl="0"/>
            <a:r>
              <a:rPr lang="es-ES" dirty="0" smtClean="0"/>
              <a:t>Los sacerdotes comunicaron con los Dioses para obtener la abundancia de lluvia y comida. Sus Dioses incluyeron </a:t>
            </a:r>
            <a:r>
              <a:rPr lang="es-ES" dirty="0" err="1" smtClean="0"/>
              <a:t>Cocijo</a:t>
            </a:r>
            <a:r>
              <a:rPr lang="es-ES" dirty="0" smtClean="0"/>
              <a:t>, Dios del Agua, y Pitao </a:t>
            </a:r>
            <a:r>
              <a:rPr lang="es-ES" dirty="0" err="1" smtClean="0"/>
              <a:t>Cozobi</a:t>
            </a:r>
            <a:r>
              <a:rPr lang="es-ES" dirty="0" smtClean="0"/>
              <a:t>, la Diosa del Maíz.</a:t>
            </a:r>
            <a:endParaRPr lang="en-US" dirty="0" smtClean="0"/>
          </a:p>
          <a:p>
            <a:pPr lvl="0"/>
            <a:r>
              <a:rPr lang="es-ES" dirty="0" smtClean="0"/>
              <a:t>Los Zapotecas creían en la dualidad, una cicla del tiempo y eventos, y el antropomorfismo.</a:t>
            </a:r>
            <a:endParaRPr lang="en-US" dirty="0" smtClean="0"/>
          </a:p>
          <a:p>
            <a:pPr lvl="0"/>
            <a:r>
              <a:rPr lang="es-ES" dirty="0" smtClean="0"/>
              <a:t>Después de que los Zapotecas salieron la ciudad, los Mixtecas entierraron su nobleza en tumbas en Monte </a:t>
            </a:r>
            <a:r>
              <a:rPr lang="es-ES" dirty="0" err="1" smtClean="0"/>
              <a:t>Albán</a:t>
            </a:r>
            <a:r>
              <a:rPr lang="es-ES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 </a:t>
            </a:r>
            <a:r>
              <a:rPr lang="en-US" dirty="0" err="1" smtClean="0"/>
              <a:t>Albán</a:t>
            </a:r>
            <a:endParaRPr lang="en-US" dirty="0"/>
          </a:p>
        </p:txBody>
      </p:sp>
      <p:pic>
        <p:nvPicPr>
          <p:cNvPr id="39938" name="Picture 2" descr="http://www.latinamericanstudies.org/zapotecs/monte-alban-plaza.jpg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133600"/>
            <a:ext cx="3044121" cy="3038882"/>
          </a:xfrm>
          <a:prstGeom prst="rect">
            <a:avLst/>
          </a:prstGeom>
          <a:noFill/>
        </p:spPr>
      </p:pic>
      <p:pic>
        <p:nvPicPr>
          <p:cNvPr id="39940" name="Picture 4" descr="http://www.latinamericanstudies.org/zapotecs/alban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5800" y="1371600"/>
            <a:ext cx="3781425" cy="2418822"/>
          </a:xfrm>
          <a:prstGeom prst="rect">
            <a:avLst/>
          </a:prstGeom>
          <a:noFill/>
        </p:spPr>
      </p:pic>
      <p:pic>
        <p:nvPicPr>
          <p:cNvPr id="7" name="Picture 4" descr="http://www.latinamericanstudies.org/zapotecs/monte-alban-6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5800" y="4016042"/>
            <a:ext cx="3892087" cy="263101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181600" y="61722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Juego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Pelota</a:t>
            </a: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Mapa</a:t>
            </a:r>
            <a:endParaRPr lang="en-US" dirty="0"/>
          </a:p>
        </p:txBody>
      </p:sp>
      <p:pic>
        <p:nvPicPr>
          <p:cNvPr id="7" name="Content Placeholder 6" descr="http://www.latinamericanstudies.org/zapotecs/monte-alban-map-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143000"/>
            <a:ext cx="5410200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Edificio</a:t>
            </a:r>
            <a:r>
              <a:rPr lang="en-US" dirty="0" smtClean="0"/>
              <a:t> de los </a:t>
            </a:r>
            <a:r>
              <a:rPr lang="en-US" dirty="0" err="1" smtClean="0"/>
              <a:t>Danzantes</a:t>
            </a:r>
            <a:endParaRPr lang="en-US" dirty="0"/>
          </a:p>
        </p:txBody>
      </p:sp>
      <p:pic>
        <p:nvPicPr>
          <p:cNvPr id="41986" name="Picture 2" descr="http://www.latinamericanstudies.org/zapotecs/danzantes-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209800"/>
            <a:ext cx="4038600" cy="2723707"/>
          </a:xfrm>
          <a:prstGeom prst="rect">
            <a:avLst/>
          </a:prstGeom>
          <a:noFill/>
        </p:spPr>
      </p:pic>
      <p:pic>
        <p:nvPicPr>
          <p:cNvPr id="41988" name="Picture 4" descr="http://www.latinamericanstudies.org/zapotecs/danzantes-5.jpg">
            <a:hlinkClick r:id="rId4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22" y="2362200"/>
            <a:ext cx="4379178" cy="2977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Plazas</a:t>
            </a:r>
            <a:endParaRPr lang="en-US" dirty="0"/>
          </a:p>
        </p:txBody>
      </p:sp>
      <p:pic>
        <p:nvPicPr>
          <p:cNvPr id="43009" name="Picture 1" descr="http://www.latinamericanstudies.org/zapotecs/monte-alban-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510763"/>
            <a:ext cx="4038600" cy="2704836"/>
          </a:xfrm>
          <a:prstGeom prst="rect">
            <a:avLst/>
          </a:prstGeom>
          <a:noFill/>
        </p:spPr>
      </p:pic>
      <p:pic>
        <p:nvPicPr>
          <p:cNvPr id="43013" name="Picture 5" descr="http://www.latinamericanstudies.org/zapotecs/monte-alban-15.jpg">
            <a:hlinkClick r:id="rId4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2493364"/>
            <a:ext cx="4038600" cy="2739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Escritura</a:t>
            </a:r>
            <a:r>
              <a:rPr lang="en-US" dirty="0" smtClean="0"/>
              <a:t> </a:t>
            </a:r>
            <a:r>
              <a:rPr lang="en-US" dirty="0" err="1" smtClean="0"/>
              <a:t>Zapoteca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Zapotecas</a:t>
            </a:r>
            <a:r>
              <a:rPr lang="en-US" dirty="0" smtClean="0"/>
              <a:t> </a:t>
            </a:r>
            <a:r>
              <a:rPr lang="en-US" dirty="0" err="1" smtClean="0"/>
              <a:t>desarrollaron</a:t>
            </a:r>
            <a:r>
              <a:rPr lang="en-US" dirty="0" smtClean="0"/>
              <a:t> la </a:t>
            </a:r>
            <a:r>
              <a:rPr lang="en-US" dirty="0" err="1" smtClean="0"/>
              <a:t>primera</a:t>
            </a:r>
            <a:r>
              <a:rPr lang="en-US" dirty="0" smtClean="0"/>
              <a:t> </a:t>
            </a:r>
            <a:r>
              <a:rPr lang="en-US" dirty="0" err="1" smtClean="0"/>
              <a:t>sistema</a:t>
            </a:r>
            <a:r>
              <a:rPr lang="en-US" dirty="0" smtClean="0"/>
              <a:t> de </a:t>
            </a:r>
            <a:r>
              <a:rPr lang="en-US" dirty="0" err="1" smtClean="0"/>
              <a:t>escritura</a:t>
            </a:r>
            <a:r>
              <a:rPr lang="en-US" dirty="0" smtClean="0"/>
              <a:t> en </a:t>
            </a:r>
            <a:r>
              <a:rPr lang="en-US" dirty="0" err="1" smtClean="0"/>
              <a:t>Mesoamérica</a:t>
            </a:r>
            <a:endParaRPr lang="en-US" dirty="0" smtClean="0"/>
          </a:p>
          <a:p>
            <a:r>
              <a:rPr lang="en-US" dirty="0" smtClean="0"/>
              <a:t>El primer </a:t>
            </a:r>
            <a:r>
              <a:rPr lang="en-US" dirty="0" err="1" smtClean="0"/>
              <a:t>ejemplo</a:t>
            </a:r>
            <a:r>
              <a:rPr lang="en-US" dirty="0" smtClean="0"/>
              <a:t> de </a:t>
            </a:r>
            <a:r>
              <a:rPr lang="en-US" dirty="0" err="1" smtClean="0"/>
              <a:t>escritura</a:t>
            </a:r>
            <a:r>
              <a:rPr lang="en-US" dirty="0" smtClean="0"/>
              <a:t> </a:t>
            </a:r>
            <a:r>
              <a:rPr lang="en-US" dirty="0" err="1" smtClean="0"/>
              <a:t>Zapoteca</a:t>
            </a:r>
            <a:r>
              <a:rPr lang="en-US" dirty="0" smtClean="0"/>
              <a:t> </a:t>
            </a:r>
            <a:r>
              <a:rPr lang="en-US" dirty="0" err="1" smtClean="0"/>
              <a:t>fue</a:t>
            </a:r>
            <a:r>
              <a:rPr lang="en-US" dirty="0" smtClean="0"/>
              <a:t> los </a:t>
            </a:r>
            <a:r>
              <a:rPr lang="en-US" dirty="0" err="1" smtClean="0"/>
              <a:t>glifos</a:t>
            </a:r>
            <a:r>
              <a:rPr lang="en-US" dirty="0" smtClean="0"/>
              <a:t> en el </a:t>
            </a:r>
            <a:r>
              <a:rPr lang="en-US" dirty="0" err="1" smtClean="0"/>
              <a:t>Edificio</a:t>
            </a:r>
            <a:r>
              <a:rPr lang="en-US" dirty="0" smtClean="0"/>
              <a:t> de </a:t>
            </a:r>
            <a:r>
              <a:rPr lang="en-US" dirty="0" err="1" smtClean="0"/>
              <a:t>Danzantes</a:t>
            </a:r>
            <a:r>
              <a:rPr lang="en-US" dirty="0" smtClean="0"/>
              <a:t> en Monte </a:t>
            </a:r>
            <a:r>
              <a:rPr lang="en-US" dirty="0" err="1" smtClean="0"/>
              <a:t>Albán</a:t>
            </a:r>
            <a:r>
              <a:rPr lang="en-US" dirty="0" smtClean="0"/>
              <a:t>. Estes </a:t>
            </a:r>
            <a:r>
              <a:rPr lang="en-US" dirty="0" err="1" smtClean="0"/>
              <a:t>fueron</a:t>
            </a:r>
            <a:r>
              <a:rPr lang="en-US" dirty="0" smtClean="0"/>
              <a:t> de 500 </a:t>
            </a:r>
            <a:r>
              <a:rPr lang="en-US" dirty="0" err="1" smtClean="0"/>
              <a:t>a.C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usó</a:t>
            </a:r>
            <a:r>
              <a:rPr lang="en-US" dirty="0" smtClean="0"/>
              <a:t> los </a:t>
            </a:r>
            <a:r>
              <a:rPr lang="en-US" dirty="0" err="1" smtClean="0"/>
              <a:t>pictografías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representar</a:t>
            </a:r>
            <a:r>
              <a:rPr lang="en-US" dirty="0" smtClean="0"/>
              <a:t> ideas y </a:t>
            </a:r>
            <a:r>
              <a:rPr lang="en-US" dirty="0" err="1" smtClean="0"/>
              <a:t>objetos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346</TotalTime>
  <Words>855</Words>
  <Application>Microsoft Office PowerPoint</Application>
  <PresentationFormat>On-screen Show (4:3)</PresentationFormat>
  <Paragraphs>147</Paragraphs>
  <Slides>31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Apex</vt:lpstr>
      <vt:lpstr>Los Zapotecas</vt:lpstr>
      <vt:lpstr>Mapa</vt:lpstr>
      <vt:lpstr>Chronología de Mesoamérica</vt:lpstr>
      <vt:lpstr>Historia de Monte Albán</vt:lpstr>
      <vt:lpstr>Monte Albán</vt:lpstr>
      <vt:lpstr>Mapa</vt:lpstr>
      <vt:lpstr>Edificio de los Danzantes</vt:lpstr>
      <vt:lpstr>Plazas</vt:lpstr>
      <vt:lpstr>La Escritura Zapoteca</vt:lpstr>
      <vt:lpstr>Escritura</vt:lpstr>
      <vt:lpstr>Ejemplos de Escritura</vt:lpstr>
      <vt:lpstr>Pre-Clásica</vt:lpstr>
      <vt:lpstr>Pre-Clásica Céramica</vt:lpstr>
      <vt:lpstr>Slide 14</vt:lpstr>
      <vt:lpstr>Slide 15</vt:lpstr>
      <vt:lpstr>Slide 16</vt:lpstr>
      <vt:lpstr>Slide 17</vt:lpstr>
      <vt:lpstr>Clasica</vt:lpstr>
      <vt:lpstr>Clasica Céramica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Pos-Clásica</vt:lpstr>
      <vt:lpstr>Pos-Clásica Céramica</vt:lpstr>
      <vt:lpstr>Fuentes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Zapotecas</dc:title>
  <dc:creator>jk</dc:creator>
  <cp:lastModifiedBy> </cp:lastModifiedBy>
  <cp:revision>31</cp:revision>
  <dcterms:created xsi:type="dcterms:W3CDTF">2010-11-07T15:46:26Z</dcterms:created>
  <dcterms:modified xsi:type="dcterms:W3CDTF">2012-01-12T19:20:09Z</dcterms:modified>
</cp:coreProperties>
</file>